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65" r:id="rId2"/>
    <p:sldId id="257" r:id="rId3"/>
    <p:sldId id="264" r:id="rId4"/>
    <p:sldId id="259" r:id="rId5"/>
    <p:sldId id="260" r:id="rId6"/>
    <p:sldId id="266"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08"/>
  </p:normalViewPr>
  <p:slideViewPr>
    <p:cSldViewPr snapToGrid="0">
      <p:cViewPr>
        <p:scale>
          <a:sx n="66" d="100"/>
          <a:sy n="66" d="100"/>
        </p:scale>
        <p:origin x="74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A7F64-D791-FD43-A704-AFCCB1FEBA8C}" type="datetimeFigureOut">
              <a:rPr lang="en-US" smtClean="0"/>
              <a:t>12/29/2024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D1270-B9B3-D74B-B0A3-F7B05E115C21}" type="slidenum">
              <a:rPr lang="en-US" smtClean="0"/>
              <a:t>‹#›</a:t>
            </a:fld>
            <a:endParaRPr lang="en-US"/>
          </a:p>
        </p:txBody>
      </p:sp>
    </p:spTree>
    <p:extLst>
      <p:ext uri="{BB962C8B-B14F-4D97-AF65-F5344CB8AC3E}">
        <p14:creationId xmlns:p14="http://schemas.microsoft.com/office/powerpoint/2010/main" val="4188159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the members of your team with a photo and brief introduction of their names and titles. This helps establish credibility and helps the audience connect with your team.</a:t>
            </a:r>
          </a:p>
        </p:txBody>
      </p:sp>
      <p:sp>
        <p:nvSpPr>
          <p:cNvPr id="4" name="Slide Number Placeholder 3"/>
          <p:cNvSpPr>
            <a:spLocks noGrp="1"/>
          </p:cNvSpPr>
          <p:nvPr>
            <p:ph type="sldNum" sz="quarter" idx="5"/>
          </p:nvPr>
        </p:nvSpPr>
        <p:spPr/>
        <p:txBody>
          <a:bodyPr/>
          <a:lstStyle/>
          <a:p>
            <a:fld id="{B9E9FC8D-7F33-FA4B-9C70-6926D968AF1B}" type="slidenum">
              <a:rPr lang="en-US" smtClean="0"/>
              <a:t>2</a:t>
            </a:fld>
            <a:endParaRPr lang="en-US"/>
          </a:p>
        </p:txBody>
      </p:sp>
    </p:spTree>
    <p:extLst>
      <p:ext uri="{BB962C8B-B14F-4D97-AF65-F5344CB8AC3E}">
        <p14:creationId xmlns:p14="http://schemas.microsoft.com/office/powerpoint/2010/main" val="269983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slide to clearly define the problem you are trying to solve, who it affects, and what the negative impact is. This will help your audience understand why your solution is necessary and relevant.</a:t>
            </a:r>
          </a:p>
        </p:txBody>
      </p:sp>
      <p:sp>
        <p:nvSpPr>
          <p:cNvPr id="4" name="Slide Number Placeholder 3"/>
          <p:cNvSpPr>
            <a:spLocks noGrp="1"/>
          </p:cNvSpPr>
          <p:nvPr>
            <p:ph type="sldNum" sz="quarter" idx="5"/>
          </p:nvPr>
        </p:nvSpPr>
        <p:spPr/>
        <p:txBody>
          <a:bodyPr/>
          <a:lstStyle/>
          <a:p>
            <a:fld id="{655D1270-B9B3-D74B-B0A3-F7B05E115C21}" type="slidenum">
              <a:rPr lang="en-US" smtClean="0"/>
              <a:t>3</a:t>
            </a:fld>
            <a:endParaRPr lang="en-US"/>
          </a:p>
        </p:txBody>
      </p:sp>
    </p:spTree>
    <p:extLst>
      <p:ext uri="{BB962C8B-B14F-4D97-AF65-F5344CB8AC3E}">
        <p14:creationId xmlns:p14="http://schemas.microsoft.com/office/powerpoint/2010/main" val="110783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your idea and how it solves the problem you have identified. This slide should be clear and concise, describing your solution in a way that is easy for the audience to understand.</a:t>
            </a:r>
          </a:p>
        </p:txBody>
      </p:sp>
      <p:sp>
        <p:nvSpPr>
          <p:cNvPr id="4" name="Slide Number Placeholder 3"/>
          <p:cNvSpPr>
            <a:spLocks noGrp="1"/>
          </p:cNvSpPr>
          <p:nvPr>
            <p:ph type="sldNum" sz="quarter" idx="5"/>
          </p:nvPr>
        </p:nvSpPr>
        <p:spPr/>
        <p:txBody>
          <a:bodyPr/>
          <a:lstStyle/>
          <a:p>
            <a:fld id="{B9E9FC8D-7F33-FA4B-9C70-6926D968AF1B}" type="slidenum">
              <a:rPr lang="en-US" smtClean="0"/>
              <a:t>4</a:t>
            </a:fld>
            <a:endParaRPr lang="en-US"/>
          </a:p>
        </p:txBody>
      </p:sp>
    </p:spTree>
    <p:extLst>
      <p:ext uri="{BB962C8B-B14F-4D97-AF65-F5344CB8AC3E}">
        <p14:creationId xmlns:p14="http://schemas.microsoft.com/office/powerpoint/2010/main" val="323133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the technical details of your solution. This slide should describe the architecture of your product or service, the technology used, and how it all works together to deliver the solution.</a:t>
            </a:r>
          </a:p>
        </p:txBody>
      </p:sp>
      <p:sp>
        <p:nvSpPr>
          <p:cNvPr id="4" name="Slide Number Placeholder 3"/>
          <p:cNvSpPr>
            <a:spLocks noGrp="1"/>
          </p:cNvSpPr>
          <p:nvPr>
            <p:ph type="sldNum" sz="quarter" idx="5"/>
          </p:nvPr>
        </p:nvSpPr>
        <p:spPr/>
        <p:txBody>
          <a:bodyPr/>
          <a:lstStyle/>
          <a:p>
            <a:fld id="{B9E9FC8D-7F33-FA4B-9C70-6926D968AF1B}" type="slidenum">
              <a:rPr lang="en-US" smtClean="0"/>
              <a:t>5</a:t>
            </a:fld>
            <a:endParaRPr lang="en-US"/>
          </a:p>
        </p:txBody>
      </p:sp>
    </p:spTree>
    <p:extLst>
      <p:ext uri="{BB962C8B-B14F-4D97-AF65-F5344CB8AC3E}">
        <p14:creationId xmlns:p14="http://schemas.microsoft.com/office/powerpoint/2010/main" val="1259045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solution will have a significant impact on the business. By increasing revenue, reducing costs, and improving customer satisfaction, we expect to see a positive ROI within the first year of implementation.</a:t>
            </a:r>
          </a:p>
        </p:txBody>
      </p:sp>
      <p:sp>
        <p:nvSpPr>
          <p:cNvPr id="4" name="Slide Number Placeholder 3"/>
          <p:cNvSpPr>
            <a:spLocks noGrp="1"/>
          </p:cNvSpPr>
          <p:nvPr>
            <p:ph type="sldNum" sz="quarter" idx="5"/>
          </p:nvPr>
        </p:nvSpPr>
        <p:spPr/>
        <p:txBody>
          <a:bodyPr/>
          <a:lstStyle/>
          <a:p>
            <a:fld id="{655D1270-B9B3-D74B-B0A3-F7B05E115C21}" type="slidenum">
              <a:rPr lang="en-US" smtClean="0"/>
              <a:t>6</a:t>
            </a:fld>
            <a:endParaRPr lang="en-US"/>
          </a:p>
        </p:txBody>
      </p:sp>
    </p:spTree>
    <p:extLst>
      <p:ext uri="{BB962C8B-B14F-4D97-AF65-F5344CB8AC3E}">
        <p14:creationId xmlns:p14="http://schemas.microsoft.com/office/powerpoint/2010/main" val="98349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Demonstrate your solution in action. This slide can include a video or screenshots of your product or service in use, and should show the audience how your solution solves the problem you have identified.</a:t>
            </a:r>
          </a:p>
        </p:txBody>
      </p:sp>
      <p:sp>
        <p:nvSpPr>
          <p:cNvPr id="4" name="Slide Number Placeholder 3"/>
          <p:cNvSpPr>
            <a:spLocks noGrp="1"/>
          </p:cNvSpPr>
          <p:nvPr>
            <p:ph type="sldNum" sz="quarter" idx="5"/>
          </p:nvPr>
        </p:nvSpPr>
        <p:spPr/>
        <p:txBody>
          <a:bodyPr/>
          <a:lstStyle/>
          <a:p>
            <a:fld id="{B9E9FC8D-7F33-FA4B-9C70-6926D968AF1B}" type="slidenum">
              <a:rPr lang="en-US" smtClean="0"/>
              <a:t>7</a:t>
            </a:fld>
            <a:endParaRPr lang="en-US"/>
          </a:p>
        </p:txBody>
      </p:sp>
    </p:spTree>
    <p:extLst>
      <p:ext uri="{BB962C8B-B14F-4D97-AF65-F5344CB8AC3E}">
        <p14:creationId xmlns:p14="http://schemas.microsoft.com/office/powerpoint/2010/main" val="2764519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 your presentation with a Q&amp;A session. This slide should invite the audience to ask questions about your solution, and should provide a contact email or phone number for follow-up questions.</a:t>
            </a:r>
          </a:p>
        </p:txBody>
      </p:sp>
      <p:sp>
        <p:nvSpPr>
          <p:cNvPr id="4" name="Slide Number Placeholder 3"/>
          <p:cNvSpPr>
            <a:spLocks noGrp="1"/>
          </p:cNvSpPr>
          <p:nvPr>
            <p:ph type="sldNum" sz="quarter" idx="5"/>
          </p:nvPr>
        </p:nvSpPr>
        <p:spPr/>
        <p:txBody>
          <a:bodyPr/>
          <a:lstStyle/>
          <a:p>
            <a:fld id="{B9E9FC8D-7F33-FA4B-9C70-6926D968AF1B}" type="slidenum">
              <a:rPr lang="en-US" smtClean="0"/>
              <a:t>8</a:t>
            </a:fld>
            <a:endParaRPr lang="en-US"/>
          </a:p>
        </p:txBody>
      </p:sp>
    </p:spTree>
    <p:extLst>
      <p:ext uri="{BB962C8B-B14F-4D97-AF65-F5344CB8AC3E}">
        <p14:creationId xmlns:p14="http://schemas.microsoft.com/office/powerpoint/2010/main" val="1757708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12/29/2024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7259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12/29/2024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13780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12/29/2024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92998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12/29/2024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231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12/29/2024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33359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12/29/2024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04882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12/29/2024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2410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12/29/2024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08618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12/29/2024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18036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12/29/2024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66531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12/29/2024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3222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12/29/2024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682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Financial graphs on a dark display">
            <a:extLst>
              <a:ext uri="{FF2B5EF4-FFF2-40B4-BE49-F238E27FC236}">
                <a16:creationId xmlns:a16="http://schemas.microsoft.com/office/drawing/2014/main" id="{766B11B3-2757-3CA4-C42B-82C035368F47}"/>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35" name="Rectangle 34">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6A1784-00F0-84FC-85DC-898BE5323A18}"/>
              </a:ext>
            </a:extLst>
          </p:cNvPr>
          <p:cNvSpPr>
            <a:spLocks noGrp="1"/>
          </p:cNvSpPr>
          <p:nvPr>
            <p:ph type="title"/>
          </p:nvPr>
        </p:nvSpPr>
        <p:spPr>
          <a:xfrm>
            <a:off x="704088" y="871759"/>
            <a:ext cx="5067300" cy="3497042"/>
          </a:xfrm>
        </p:spPr>
        <p:txBody>
          <a:bodyPr vert="horz" lIns="91440" tIns="45720" rIns="91440" bIns="45720" rtlCol="0" anchor="t">
            <a:normAutofit/>
          </a:bodyPr>
          <a:lstStyle/>
          <a:p>
            <a:r>
              <a:rPr lang="en-US" sz="5400" dirty="0">
                <a:solidFill>
                  <a:srgbClr val="FFFFFF"/>
                </a:solidFill>
              </a:rPr>
              <a:t>GEN AI </a:t>
            </a:r>
            <a:br>
              <a:rPr lang="en-US" sz="5400" dirty="0">
                <a:solidFill>
                  <a:srgbClr val="FFFFFF"/>
                </a:solidFill>
              </a:rPr>
            </a:br>
            <a:r>
              <a:rPr lang="en-US" sz="5400" dirty="0">
                <a:solidFill>
                  <a:srgbClr val="FFFFFF"/>
                </a:solidFill>
              </a:rPr>
              <a:t>SQL-ASSISTANT</a:t>
            </a:r>
          </a:p>
        </p:txBody>
      </p:sp>
      <p:cxnSp>
        <p:nvCxnSpPr>
          <p:cNvPr id="31" name="Straight Connector 3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E048F121-DD7A-9D5E-1382-126016DF9F76}"/>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dirty="0">
                <a:solidFill>
                  <a:srgbClr val="FFFFFF"/>
                </a:solidFill>
                <a:latin typeface="+mj-lt"/>
                <a:ea typeface="+mn-ea"/>
                <a:cs typeface="+mn-cs"/>
              </a:rPr>
              <a:t>Get ready to be inspired</a:t>
            </a:r>
          </a:p>
        </p:txBody>
      </p:sp>
      <p:sp>
        <p:nvSpPr>
          <p:cNvPr id="4" name="Date Placeholder 3">
            <a:extLst>
              <a:ext uri="{FF2B5EF4-FFF2-40B4-BE49-F238E27FC236}">
                <a16:creationId xmlns:a16="http://schemas.microsoft.com/office/drawing/2014/main" id="{DF76A041-637C-7D67-A9F8-79FDB3CC20AA}"/>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fld id="{626DE685-1B6F-4D7C-AEF2-C9AD71EC467A}" type="datetime1">
              <a:rPr lang="en-US">
                <a:solidFill>
                  <a:srgbClr val="FFFFFF"/>
                </a:solidFill>
              </a:rPr>
              <a:pPr>
                <a:spcAft>
                  <a:spcPts val="600"/>
                </a:spcAft>
              </a:pPr>
              <a:t>12/29/2024</a:t>
            </a:fld>
            <a:endParaRPr lang="en-US" dirty="0">
              <a:solidFill>
                <a:srgbClr val="FFFFFF"/>
              </a:solidFill>
            </a:endParaRPr>
          </a:p>
        </p:txBody>
      </p:sp>
    </p:spTree>
    <p:extLst>
      <p:ext uri="{BB962C8B-B14F-4D97-AF65-F5344CB8AC3E}">
        <p14:creationId xmlns:p14="http://schemas.microsoft.com/office/powerpoint/2010/main" val="133790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FF617-AFE4-A486-ABE8-973546DE9919}"/>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kern="1200" cap="all" spc="30" baseline="0" dirty="0">
                <a:solidFill>
                  <a:schemeClr val="tx1"/>
                </a:solidFill>
                <a:latin typeface="+mj-lt"/>
                <a:ea typeface="+mj-ea"/>
                <a:cs typeface="+mj-cs"/>
              </a:rPr>
              <a:t>Team Introduction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High angle view of Multi-ethnic of coworkers having morning meeting in the office">
            <a:extLst>
              <a:ext uri="{FF2B5EF4-FFF2-40B4-BE49-F238E27FC236}">
                <a16:creationId xmlns:a16="http://schemas.microsoft.com/office/drawing/2014/main" id="{0CD390C6-72D2-43CB-8F37-9EAFB2AAE86C}"/>
              </a:ext>
            </a:extLst>
          </p:cNvPr>
          <p:cNvPicPr>
            <a:picLocks noGrp="1" noChangeAspect="1"/>
          </p:cNvPicPr>
          <p:nvPr>
            <p:ph sz="half" idx="1"/>
          </p:nvPr>
        </p:nvPicPr>
        <p:blipFill rotWithShape="1">
          <a:blip r:embed="rId3"/>
          <a:srcRect r="11477" b="-3"/>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68449568-9A5C-6C81-DFC2-C0B39822087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IN" sz="1400" b="1" dirty="0"/>
              <a:t>Team Member 1 [Individual team member’s photo]</a:t>
            </a:r>
          </a:p>
          <a:p>
            <a:pPr marL="0" lvl="1" indent="0">
              <a:buNone/>
            </a:pPr>
            <a:r>
              <a:rPr lang="en-IN" sz="1400" dirty="0"/>
              <a:t>Name: Srivatsava Title: Developer</a:t>
            </a:r>
          </a:p>
          <a:p>
            <a:pPr marL="0" indent="0">
              <a:spcBef>
                <a:spcPts val="2500"/>
              </a:spcBef>
              <a:buNone/>
            </a:pPr>
            <a:r>
              <a:rPr lang="en-IN" sz="1400" b="1" dirty="0"/>
              <a:t>Team Member 2 [Individual team member’s photo]</a:t>
            </a:r>
          </a:p>
          <a:p>
            <a:pPr marL="0" lvl="1" indent="0">
              <a:buNone/>
            </a:pPr>
            <a:r>
              <a:rPr lang="en-IN" sz="1400" dirty="0"/>
              <a:t>Name: Shubham. Title: Developer.</a:t>
            </a:r>
          </a:p>
          <a:p>
            <a:pPr marL="0" indent="0">
              <a:spcBef>
                <a:spcPts val="2500"/>
              </a:spcBef>
              <a:buNone/>
            </a:pPr>
            <a:r>
              <a:rPr lang="en-IN" sz="1400" b="1" dirty="0"/>
              <a:t>Team Member 3 [Individual team member’s photo]</a:t>
            </a:r>
          </a:p>
          <a:p>
            <a:pPr marL="0" lvl="1" indent="0">
              <a:buNone/>
            </a:pPr>
            <a:r>
              <a:rPr lang="en-IN" sz="1400" dirty="0"/>
              <a:t>Name: Sai Abhilash. Title: Developer.</a:t>
            </a:r>
          </a:p>
          <a:p>
            <a:pPr marL="0" indent="0">
              <a:spcBef>
                <a:spcPts val="2500"/>
              </a:spcBef>
              <a:buNone/>
            </a:pPr>
            <a:r>
              <a:rPr lang="en-IN" sz="1400" b="1" dirty="0"/>
              <a:t>Team Member 4 [Individual team member’s photo]</a:t>
            </a:r>
          </a:p>
          <a:p>
            <a:pPr marL="0" lvl="1" indent="0">
              <a:buNone/>
            </a:pPr>
            <a:r>
              <a:rPr lang="en-IN" sz="1400" dirty="0"/>
              <a:t>Name: Samar. Title: Developer.</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041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ECB2F-F031-A912-AF3C-FA452115D4E4}"/>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kern="1200" cap="all" spc="30" baseline="0">
                <a:solidFill>
                  <a:schemeClr val="tx1"/>
                </a:solidFill>
                <a:latin typeface="+mj-lt"/>
                <a:ea typeface="+mj-ea"/>
                <a:cs typeface="+mj-cs"/>
              </a:rPr>
              <a:t>Problem Statement</a:t>
            </a:r>
          </a:p>
        </p:txBody>
      </p:sp>
      <p:pic>
        <p:nvPicPr>
          <p:cNvPr id="8" name="Content Placeholder 7" descr="Circular jigsaw puzzle">
            <a:extLst>
              <a:ext uri="{FF2B5EF4-FFF2-40B4-BE49-F238E27FC236}">
                <a16:creationId xmlns:a16="http://schemas.microsoft.com/office/drawing/2014/main" id="{9381B053-AD81-455C-BC46-84ADBE7419F7}"/>
              </a:ext>
            </a:extLst>
          </p:cNvPr>
          <p:cNvPicPr>
            <a:picLocks noGrp="1" noChangeAspect="1"/>
          </p:cNvPicPr>
          <p:nvPr>
            <p:ph sz="half" idx="1"/>
          </p:nvPr>
        </p:nvPicPr>
        <p:blipFill rotWithShape="1">
          <a:blip r:embed="rId3"/>
          <a:srcRect l="8630" r="50538" b="2"/>
          <a:stretch/>
        </p:blipFill>
        <p:spPr>
          <a:xfrm>
            <a:off x="20" y="-17929"/>
            <a:ext cx="4206220" cy="6875929"/>
          </a:xfrm>
          <a:prstGeom prst="rect">
            <a:avLst/>
          </a:prstGeom>
        </p:spPr>
      </p:pic>
      <p:cxnSp>
        <p:nvCxnSpPr>
          <p:cNvPr id="19" name="Straight Connector 18">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03A7AE7-84BA-7F2B-F55B-1C7A2EF5478D}"/>
              </a:ext>
            </a:extLst>
          </p:cNvPr>
          <p:cNvSpPr>
            <a:spLocks noGrp="1"/>
          </p:cNvSpPr>
          <p:nvPr>
            <p:ph sz="half" idx="2"/>
          </p:nvPr>
        </p:nvSpPr>
        <p:spPr>
          <a:xfrm>
            <a:off x="4866968" y="2221992"/>
            <a:ext cx="6627924" cy="3739896"/>
          </a:xfrm>
        </p:spPr>
        <p:txBody>
          <a:bodyPr vert="horz" lIns="91440" tIns="45720" rIns="91440" bIns="45720" rtlCol="0">
            <a:normAutofit/>
          </a:bodyPr>
          <a:lstStyle/>
          <a:p>
            <a:r>
              <a:rPr lang="en-US" b="0" i="0" dirty="0">
                <a:effectLst/>
                <a:latin typeface="__fkGroteskNeue_598ab8"/>
              </a:rPr>
              <a:t>To develop an SQL Assistant powered by Generative AI that enables non-technical users to generate complex SQL queries using natural language, allowing them to focus on data analysis rather than query writing? </a:t>
            </a:r>
          </a:p>
          <a:p>
            <a:r>
              <a:rPr lang="en-US" b="0" i="0" dirty="0">
                <a:effectLst/>
                <a:latin typeface="__fkGroteskNeue_598ab8"/>
              </a:rPr>
              <a:t>To provide real-time insights from databases, optimize existing queries, and troubleshoot issues efficiently to reduce the time spent on maintenance tasks?</a:t>
            </a:r>
            <a:endParaRPr lang="en-US" dirty="0"/>
          </a:p>
        </p:txBody>
      </p:sp>
      <p:cxnSp>
        <p:nvCxnSpPr>
          <p:cNvPr id="21" name="Straight Connector 2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C01AD516-8D65-66C5-88FD-9A3E5059577B}"/>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rgbClr val="FFFFFF"/>
                </a:solidFill>
                <a:latin typeface="+mj-lt"/>
                <a:ea typeface="+mn-ea"/>
                <a:cs typeface="+mn-cs"/>
              </a:rPr>
              <a:t>Sample Footer Text</a:t>
            </a:r>
          </a:p>
        </p:txBody>
      </p:sp>
      <p:sp>
        <p:nvSpPr>
          <p:cNvPr id="5" name="Date Placeholder 4">
            <a:extLst>
              <a:ext uri="{FF2B5EF4-FFF2-40B4-BE49-F238E27FC236}">
                <a16:creationId xmlns:a16="http://schemas.microsoft.com/office/drawing/2014/main" id="{6609D3AE-56A9-B3A9-4710-FE319E17BB7B}"/>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fld id="{82D2DD5A-C337-4F22-BED0-547AFC68CFD6}" type="datetime1">
              <a:rPr lang="en-US" smtClean="0"/>
              <a:pPr>
                <a:spcAft>
                  <a:spcPts val="600"/>
                </a:spcAft>
              </a:pPr>
              <a:t>12/29/2024</a:t>
            </a:fld>
            <a:endParaRPr lang="en-US"/>
          </a:p>
        </p:txBody>
      </p:sp>
      <p:sp>
        <p:nvSpPr>
          <p:cNvPr id="7" name="Slide Number Placeholder 6">
            <a:extLst>
              <a:ext uri="{FF2B5EF4-FFF2-40B4-BE49-F238E27FC236}">
                <a16:creationId xmlns:a16="http://schemas.microsoft.com/office/drawing/2014/main" id="{982D6731-A3F4-C8BE-41D8-CAF3C70487A3}"/>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3</a:t>
            </a:fld>
            <a:endParaRPr lang="en-US"/>
          </a:p>
        </p:txBody>
      </p:sp>
    </p:spTree>
    <p:extLst>
      <p:ext uri="{BB962C8B-B14F-4D97-AF65-F5344CB8AC3E}">
        <p14:creationId xmlns:p14="http://schemas.microsoft.com/office/powerpoint/2010/main" val="1481232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dea light bulb success inspiration crumpled paper">
            <a:extLst>
              <a:ext uri="{FF2B5EF4-FFF2-40B4-BE49-F238E27FC236}">
                <a16:creationId xmlns:a16="http://schemas.microsoft.com/office/drawing/2014/main" id="{E80E6DCC-AB0A-41A9-879D-CB184DF4FAC4}"/>
              </a:ext>
            </a:extLst>
          </p:cNvPr>
          <p:cNvPicPr>
            <a:picLocks noGrp="1" noChangeAspect="1"/>
          </p:cNvPicPr>
          <p:nvPr>
            <p:ph sz="half" idx="1"/>
          </p:nvPr>
        </p:nvPicPr>
        <p:blipFill rotWithShape="1">
          <a:blip r:embed="rId3"/>
          <a:srcRect l="19894" r="34226" b="1"/>
          <a:stretch/>
        </p:blipFill>
        <p:spPr>
          <a:xfrm>
            <a:off x="20" y="-17929"/>
            <a:ext cx="4206220" cy="6875929"/>
          </a:xfrm>
          <a:prstGeom prst="rect">
            <a:avLst/>
          </a:prstGeom>
        </p:spPr>
      </p:pic>
      <p:sp>
        <p:nvSpPr>
          <p:cNvPr id="2" name="Title 1">
            <a:extLst>
              <a:ext uri="{FF2B5EF4-FFF2-40B4-BE49-F238E27FC236}">
                <a16:creationId xmlns:a16="http://schemas.microsoft.com/office/drawing/2014/main" id="{A59E5AA9-6D93-5829-79AC-4FB021C3BB11}"/>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dirty="0"/>
              <a:t>Idea and Solution</a:t>
            </a:r>
          </a:p>
        </p:txBody>
      </p:sp>
      <p:sp>
        <p:nvSpPr>
          <p:cNvPr id="4" name="Content Placeholder 3">
            <a:extLst>
              <a:ext uri="{FF2B5EF4-FFF2-40B4-BE49-F238E27FC236}">
                <a16:creationId xmlns:a16="http://schemas.microsoft.com/office/drawing/2014/main" id="{808B093C-DE23-A33F-CA88-4BFBE1123E8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fontScale="92500" lnSpcReduction="10000"/>
          </a:bodyPr>
          <a:lstStyle/>
          <a:p>
            <a:pPr marL="0" indent="0">
              <a:spcBef>
                <a:spcPts val="2500"/>
              </a:spcBef>
              <a:buNone/>
            </a:pPr>
            <a:r>
              <a:rPr lang="en-IN" sz="1700" b="1" dirty="0"/>
              <a:t>Problem Identification</a:t>
            </a:r>
          </a:p>
          <a:p>
            <a:pPr marL="0" lvl="1" indent="0">
              <a:buNone/>
            </a:pPr>
            <a:r>
              <a:rPr lang="en-US" sz="1700" b="0" i="0" dirty="0">
                <a:effectLst/>
                <a:latin typeface="__fkGroteskNeue_598ab8"/>
              </a:rPr>
              <a:t>This tool is designed to assist users—especially those who may be new to SQL or unfamiliar with a specific database schema—by allowing them to formulate complex queries using simple, conversational prompts.</a:t>
            </a:r>
          </a:p>
          <a:p>
            <a:pPr marL="0" lvl="1" indent="0">
              <a:buNone/>
            </a:pPr>
            <a:r>
              <a:rPr lang="en-IN" sz="1700" b="1" dirty="0"/>
              <a:t>Solution Description</a:t>
            </a:r>
          </a:p>
          <a:p>
            <a:pPr marL="285750" lvl="1" indent="-285750"/>
            <a:r>
              <a:rPr lang="en-US" sz="1700" b="0" i="0" dirty="0">
                <a:effectLst/>
                <a:latin typeface="__fkGroteskNeue_598ab8"/>
              </a:rPr>
              <a:t>The SQL Assistant powered by Generative AI (</a:t>
            </a:r>
            <a:r>
              <a:rPr lang="en-US" sz="1700" b="0" i="0" dirty="0" err="1">
                <a:effectLst/>
                <a:latin typeface="__fkGroteskNeue_598ab8"/>
              </a:rPr>
              <a:t>GenAI</a:t>
            </a:r>
            <a:r>
              <a:rPr lang="en-US" sz="1700" b="0" i="0" dirty="0">
                <a:effectLst/>
                <a:latin typeface="__fkGroteskNeue_598ab8"/>
              </a:rPr>
              <a:t>) integrated with Apache Kafka aims to revolutionize how users interact with SQL databases by enabling real-time query generation, optimization, and debugging through natural language processing. </a:t>
            </a:r>
          </a:p>
          <a:p>
            <a:pPr marL="285750" lvl="1" indent="-285750"/>
            <a:r>
              <a:rPr lang="en-US" sz="1700" b="0" i="0" dirty="0">
                <a:effectLst/>
                <a:latin typeface="__fkGroteskNeue_598ab8"/>
              </a:rPr>
              <a:t>This also helps to </a:t>
            </a:r>
            <a:r>
              <a:rPr lang="en-US" sz="1700" dirty="0">
                <a:latin typeface="__fkGroteskNeue_598ab8"/>
              </a:rPr>
              <a:t>identify the records which are invalid providing data quality checks. </a:t>
            </a:r>
          </a:p>
          <a:p>
            <a:pPr marL="285750" lvl="1" indent="-285750"/>
            <a:r>
              <a:rPr lang="en-US" sz="1700" dirty="0">
                <a:latin typeface="__fkGroteskNeue_598ab8"/>
              </a:rPr>
              <a:t>Enhances to create table, if its not created, based on the data provided in the source. </a:t>
            </a:r>
            <a:endParaRPr lang="en-IN" sz="1700" dirty="0"/>
          </a:p>
        </p:txBody>
      </p:sp>
      <p:cxnSp>
        <p:nvCxnSpPr>
          <p:cNvPr id="29" name="Straight Connector 28">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159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EAD6F-199C-BED5-152A-585F65089FD2}"/>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a:t>Architecture/Tech Details</a:t>
            </a:r>
            <a:endParaRPr lang="en-US" dirty="0"/>
          </a:p>
        </p:txBody>
      </p:sp>
      <p:sp>
        <p:nvSpPr>
          <p:cNvPr id="4" name="Content Placeholder 3">
            <a:extLst>
              <a:ext uri="{FF2B5EF4-FFF2-40B4-BE49-F238E27FC236}">
                <a16:creationId xmlns:a16="http://schemas.microsoft.com/office/drawing/2014/main" id="{ACD7C63F-A470-5DE7-CC4C-FD3D194A99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437914" y="1849121"/>
            <a:ext cx="2253343" cy="4139626"/>
          </a:xfrm>
        </p:spPr>
        <p:txBody>
          <a:bodyPr anchor="b">
            <a:normAutofit/>
          </a:bodyPr>
          <a:lstStyle/>
          <a:p>
            <a:pPr marL="0" indent="0">
              <a:spcBef>
                <a:spcPts val="2500"/>
              </a:spcBef>
              <a:buNone/>
            </a:pPr>
            <a:r>
              <a:rPr lang="en-IN" b="1"/>
              <a:t>Technology</a:t>
            </a:r>
          </a:p>
          <a:p>
            <a:pPr marL="0" lvl="1" indent="0">
              <a:buNone/>
            </a:pPr>
            <a:r>
              <a:rPr lang="en-IN"/>
              <a:t>Our solution is built using</a:t>
            </a:r>
          </a:p>
          <a:p>
            <a:pPr marL="342900" lvl="1" indent="-342900">
              <a:buAutoNum type="arabicPeriod"/>
            </a:pPr>
            <a:r>
              <a:rPr lang="en-IN"/>
              <a:t>Pandas</a:t>
            </a:r>
          </a:p>
          <a:p>
            <a:pPr marL="342900" lvl="1" indent="-342900">
              <a:buAutoNum type="arabicPeriod"/>
            </a:pPr>
            <a:r>
              <a:rPr lang="en-IN"/>
              <a:t>StreamLit</a:t>
            </a:r>
          </a:p>
          <a:p>
            <a:pPr marL="342900" lvl="1" indent="-342900">
              <a:buAutoNum type="arabicPeriod"/>
            </a:pPr>
            <a:r>
              <a:rPr lang="en-IN"/>
              <a:t>Kafka</a:t>
            </a:r>
          </a:p>
          <a:p>
            <a:pPr marL="342900" lvl="1" indent="-342900">
              <a:buAutoNum type="arabicPeriod"/>
            </a:pPr>
            <a:r>
              <a:rPr lang="en-IN"/>
              <a:t>Snowflake</a:t>
            </a:r>
          </a:p>
          <a:p>
            <a:pPr marL="342900" lvl="1" indent="-342900">
              <a:buAutoNum type="arabicPeriod"/>
            </a:pPr>
            <a:r>
              <a:rPr lang="en-IN"/>
              <a:t>Google Gen AI</a:t>
            </a:r>
          </a:p>
          <a:p>
            <a:pPr marL="0" lvl="1" indent="0">
              <a:buNone/>
            </a:pPr>
            <a:endParaRPr lang="en-IN"/>
          </a:p>
          <a:p>
            <a:pPr marL="0" lvl="1" indent="0">
              <a:buNone/>
            </a:pPr>
            <a:endParaRPr lang="en-IN" dirty="0"/>
          </a:p>
        </p:txBody>
      </p:sp>
      <p:cxnSp>
        <p:nvCxnSpPr>
          <p:cNvPr id="29" name="Straight Connector 2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Content Placeholder 20">
            <a:extLst>
              <a:ext uri="{FF2B5EF4-FFF2-40B4-BE49-F238E27FC236}">
                <a16:creationId xmlns:a16="http://schemas.microsoft.com/office/drawing/2014/main" id="{3C76F96D-5D2D-4FEC-B5D7-C5B76179120B}"/>
              </a:ext>
            </a:extLst>
          </p:cNvPr>
          <p:cNvPicPr>
            <a:picLocks noGrp="1" noChangeAspect="1"/>
          </p:cNvPicPr>
          <p:nvPr>
            <p:ph sz="half" idx="1"/>
          </p:nvPr>
        </p:nvPicPr>
        <p:blipFill>
          <a:blip r:embed="rId3"/>
          <a:stretch>
            <a:fillRect/>
          </a:stretch>
        </p:blipFill>
        <p:spPr>
          <a:xfrm>
            <a:off x="715963" y="1629408"/>
            <a:ext cx="8613094" cy="4504692"/>
          </a:xfrm>
        </p:spPr>
      </p:pic>
    </p:spTree>
    <p:extLst>
      <p:ext uri="{BB962C8B-B14F-4D97-AF65-F5344CB8AC3E}">
        <p14:creationId xmlns:p14="http://schemas.microsoft.com/office/powerpoint/2010/main" val="392796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E585CA-386D-8D7D-FACF-643135910CBC}"/>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kern="1200" cap="all" spc="30" baseline="0" dirty="0">
                <a:solidFill>
                  <a:schemeClr val="tx1"/>
                </a:solidFill>
                <a:latin typeface="+mj-lt"/>
                <a:ea typeface="+mj-ea"/>
                <a:cs typeface="+mj-cs"/>
              </a:rPr>
              <a:t>Business Impact</a:t>
            </a:r>
          </a:p>
        </p:txBody>
      </p:sp>
      <p:pic>
        <p:nvPicPr>
          <p:cNvPr id="8" name="Content Placeholder 7" descr="business man">
            <a:extLst>
              <a:ext uri="{FF2B5EF4-FFF2-40B4-BE49-F238E27FC236}">
                <a16:creationId xmlns:a16="http://schemas.microsoft.com/office/drawing/2014/main" id="{80CDA312-C853-46F2-878D-E9B0C30E625A}"/>
              </a:ext>
            </a:extLst>
          </p:cNvPr>
          <p:cNvPicPr>
            <a:picLocks noGrp="1" noChangeAspect="1"/>
          </p:cNvPicPr>
          <p:nvPr>
            <p:ph sz="half" idx="1"/>
          </p:nvPr>
        </p:nvPicPr>
        <p:blipFill rotWithShape="1">
          <a:blip r:embed="rId3"/>
          <a:srcRect l="42437" r="16731" b="2"/>
          <a:stretch/>
        </p:blipFill>
        <p:spPr>
          <a:xfrm>
            <a:off x="20" y="-17929"/>
            <a:ext cx="4206220" cy="6875929"/>
          </a:xfrm>
          <a:prstGeom prst="rect">
            <a:avLst/>
          </a:prstGeom>
        </p:spPr>
      </p:pic>
      <p:cxnSp>
        <p:nvCxnSpPr>
          <p:cNvPr id="19" name="Straight Connector 18">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986DB56-C998-2165-F538-0F85DC2DFDDA}"/>
              </a:ext>
            </a:extLst>
          </p:cNvPr>
          <p:cNvSpPr>
            <a:spLocks noGrp="1"/>
          </p:cNvSpPr>
          <p:nvPr>
            <p:ph sz="half" idx="2"/>
          </p:nvPr>
        </p:nvSpPr>
        <p:spPr>
          <a:xfrm>
            <a:off x="4866968" y="2221992"/>
            <a:ext cx="6627924" cy="3739896"/>
          </a:xfrm>
        </p:spPr>
        <p:txBody>
          <a:bodyPr vert="horz" lIns="91440" tIns="45720" rIns="91440" bIns="45720" rtlCol="0">
            <a:normAutofit/>
          </a:bodyPr>
          <a:lstStyle/>
          <a:p>
            <a:r>
              <a:rPr lang="en-US" b="0" i="0" dirty="0">
                <a:effectLst/>
                <a:latin typeface="__fkGroteskNeue_598ab8"/>
              </a:rPr>
              <a:t>Enhanced Accessibility</a:t>
            </a:r>
            <a:endParaRPr lang="en-US" dirty="0"/>
          </a:p>
          <a:p>
            <a:r>
              <a:rPr lang="en-US" b="0" i="0" dirty="0">
                <a:effectLst/>
                <a:latin typeface="__fkGroteskNeue_598ab8"/>
              </a:rPr>
              <a:t>Increased Productivity and </a:t>
            </a:r>
            <a:r>
              <a:rPr lang="en-US" dirty="0"/>
              <a:t>Reduce costs</a:t>
            </a:r>
          </a:p>
          <a:p>
            <a:r>
              <a:rPr lang="en-US" b="0" i="0" dirty="0">
                <a:effectLst/>
                <a:latin typeface="__fkGroteskNeue_598ab8"/>
              </a:rPr>
              <a:t>Real-Time Insight</a:t>
            </a:r>
          </a:p>
          <a:p>
            <a:r>
              <a:rPr lang="en-US" b="0" i="0" dirty="0">
                <a:effectLst/>
                <a:latin typeface="__fkGroteskNeue_598ab8"/>
              </a:rPr>
              <a:t>Error Reduction</a:t>
            </a:r>
            <a:endParaRPr lang="en-US" dirty="0">
              <a:latin typeface="__fkGroteskNeue_598ab8"/>
            </a:endParaRPr>
          </a:p>
          <a:p>
            <a:r>
              <a:rPr lang="en-US" b="0" i="0" dirty="0">
                <a:effectLst/>
                <a:latin typeface="__fkGroteskNeue_598ab8"/>
              </a:rPr>
              <a:t>Improved Query Optimization</a:t>
            </a:r>
          </a:p>
          <a:p>
            <a:r>
              <a:rPr lang="en-US" b="0" i="0" dirty="0">
                <a:effectLst/>
                <a:latin typeface="__fkGroteskNeue_598ab8"/>
              </a:rPr>
              <a:t>Interactive Learning Tool</a:t>
            </a:r>
            <a:endParaRPr lang="en-US" dirty="0">
              <a:latin typeface="__fkGroteskNeue_598ab8"/>
            </a:endParaRPr>
          </a:p>
          <a:p>
            <a:r>
              <a:rPr lang="en-US" b="0" i="0" dirty="0">
                <a:effectLst/>
                <a:latin typeface="__fkGroteskNeue_598ab8"/>
              </a:rPr>
              <a:t>Scalability</a:t>
            </a:r>
            <a:endParaRPr lang="en-US" dirty="0"/>
          </a:p>
        </p:txBody>
      </p:sp>
      <p:cxnSp>
        <p:nvCxnSpPr>
          <p:cNvPr id="21" name="Straight Connector 2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41B9920A-52F1-9B32-3F39-0E22A0BCDD4A}"/>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rgbClr val="FFFFFF"/>
                </a:solidFill>
                <a:latin typeface="+mj-lt"/>
                <a:ea typeface="+mn-ea"/>
                <a:cs typeface="+mn-cs"/>
              </a:rPr>
              <a:t>Sample Footer Text</a:t>
            </a:r>
          </a:p>
        </p:txBody>
      </p:sp>
      <p:sp>
        <p:nvSpPr>
          <p:cNvPr id="5" name="Date Placeholder 4">
            <a:extLst>
              <a:ext uri="{FF2B5EF4-FFF2-40B4-BE49-F238E27FC236}">
                <a16:creationId xmlns:a16="http://schemas.microsoft.com/office/drawing/2014/main" id="{895E66D3-3FA3-36D6-6CD5-01E7A94FBAB4}"/>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fld id="{82D2DD5A-C337-4F22-BED0-547AFC68CFD6}" type="datetime1">
              <a:rPr lang="en-US" smtClean="0"/>
              <a:pPr>
                <a:spcAft>
                  <a:spcPts val="600"/>
                </a:spcAft>
              </a:pPr>
              <a:t>12/29/2024</a:t>
            </a:fld>
            <a:endParaRPr lang="en-US"/>
          </a:p>
        </p:txBody>
      </p:sp>
      <p:sp>
        <p:nvSpPr>
          <p:cNvPr id="7" name="Slide Number Placeholder 6">
            <a:extLst>
              <a:ext uri="{FF2B5EF4-FFF2-40B4-BE49-F238E27FC236}">
                <a16:creationId xmlns:a16="http://schemas.microsoft.com/office/drawing/2014/main" id="{5F75A611-CCCB-C603-439D-EF8986FF6B7B}"/>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6</a:t>
            </a:fld>
            <a:endParaRPr lang="en-US"/>
          </a:p>
        </p:txBody>
      </p:sp>
    </p:spTree>
    <p:extLst>
      <p:ext uri="{BB962C8B-B14F-4D97-AF65-F5344CB8AC3E}">
        <p14:creationId xmlns:p14="http://schemas.microsoft.com/office/powerpoint/2010/main" val="1305610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F08F8F7A-A7EE-0FD8-3C70-D46AFC82EE11}"/>
              </a:ext>
            </a:extLst>
          </p:cNvPr>
          <p:cNvSpPr>
            <a:spLocks noGrp="1"/>
          </p:cNvSpPr>
          <p:nvPr>
            <p:ph type="title"/>
          </p:nvPr>
        </p:nvSpPr>
        <p:spPr>
          <a:xfrm>
            <a:off x="8652507" y="1358671"/>
            <a:ext cx="2843711" cy="1493327"/>
          </a:xfrm>
        </p:spPr>
        <p:txBody>
          <a:bodyPr vert="horz" lIns="91440" tIns="45720" rIns="91440" bIns="45720" rtlCol="0" anchor="ctr">
            <a:normAutofit/>
          </a:bodyPr>
          <a:lstStyle/>
          <a:p>
            <a:r>
              <a:rPr lang="en-US" sz="3600" kern="1200" cap="all" spc="30" baseline="0">
                <a:solidFill>
                  <a:schemeClr val="tx1"/>
                </a:solidFill>
                <a:latin typeface="+mj-lt"/>
                <a:ea typeface="+mj-ea"/>
                <a:cs typeface="+mj-cs"/>
              </a:rPr>
              <a:t>Demo</a:t>
            </a:r>
          </a:p>
        </p:txBody>
      </p:sp>
      <p:pic>
        <p:nvPicPr>
          <p:cNvPr id="5" name="Content Placeholder 4" descr="Unrecognizable male customer is holding orange camera in the store. Row of other camera models is visible on the shelf.">
            <a:extLst>
              <a:ext uri="{FF2B5EF4-FFF2-40B4-BE49-F238E27FC236}">
                <a16:creationId xmlns:a16="http://schemas.microsoft.com/office/drawing/2014/main" id="{F02C0C5E-C908-40E3-B14F-43222CEEB730}"/>
              </a:ext>
            </a:extLst>
          </p:cNvPr>
          <p:cNvPicPr>
            <a:picLocks noGrp="1" noChangeAspect="1"/>
          </p:cNvPicPr>
          <p:nvPr>
            <p:ph sz="half" idx="1"/>
          </p:nvPr>
        </p:nvPicPr>
        <p:blipFill rotWithShape="1">
          <a:blip r:embed="rId5"/>
          <a:srcRect r="21585" b="-1"/>
          <a:stretch/>
        </p:blipFill>
        <p:spPr>
          <a:xfrm>
            <a:off x="-1" y="10"/>
            <a:ext cx="8056345" cy="6857990"/>
          </a:xfrm>
          <a:prstGeom prst="rect">
            <a:avLst/>
          </a:prstGeom>
        </p:spPr>
      </p:pic>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1172935"/>
            <a:ext cx="265331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3105667"/>
            <a:ext cx="26533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3BAECAE-FAE1-D85C-172E-086A4D12086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652509" y="3359338"/>
            <a:ext cx="2843711" cy="2862072"/>
          </a:xfrm>
        </p:spPr>
        <p:txBody>
          <a:bodyPr>
            <a:normAutofit/>
          </a:bodyPr>
          <a:lstStyle/>
          <a:p>
            <a:pPr marL="0" indent="0">
              <a:spcBef>
                <a:spcPts val="2500"/>
              </a:spcBef>
              <a:buNone/>
            </a:pPr>
            <a:endParaRPr lang="en-IN" sz="1400" b="1"/>
          </a:p>
          <a:p>
            <a:pPr marL="0" lvl="1" indent="0">
              <a:buNone/>
            </a:pPr>
            <a:r>
              <a:rPr lang="en-IN" sz="1400"/>
              <a:t>Demonstrate your product or service in action to show the audience how it solves the problem identified.</a:t>
            </a:r>
          </a:p>
        </p:txBody>
      </p:sp>
      <p:pic>
        <p:nvPicPr>
          <p:cNvPr id="3" name="Meeting in Big Heros 4-20241230_115230-Meeting Recording">
            <a:hlinkClick r:id="" action="ppaction://media"/>
            <a:extLst>
              <a:ext uri="{FF2B5EF4-FFF2-40B4-BE49-F238E27FC236}">
                <a16:creationId xmlns:a16="http://schemas.microsoft.com/office/drawing/2014/main" id="{C44A310D-88F5-6A2D-0C9E-6E5E30B3606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92308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5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F6D4B23-0B0E-4F92-7631-7BF70B7A5CFF}"/>
              </a:ext>
            </a:extLst>
          </p:cNvPr>
          <p:cNvSpPr>
            <a:spLocks noGrp="1"/>
          </p:cNvSpPr>
          <p:nvPr>
            <p:ph type="title"/>
          </p:nvPr>
        </p:nvSpPr>
        <p:spPr>
          <a:xfrm>
            <a:off x="8652507" y="1358671"/>
            <a:ext cx="2843711" cy="1493327"/>
          </a:xfrm>
        </p:spPr>
        <p:txBody>
          <a:bodyPr vert="horz" lIns="91440" tIns="45720" rIns="91440" bIns="45720" rtlCol="0" anchor="ctr">
            <a:normAutofit/>
          </a:bodyPr>
          <a:lstStyle/>
          <a:p>
            <a:r>
              <a:rPr lang="en-US" sz="3600" kern="1200" cap="all" spc="30" baseline="0">
                <a:solidFill>
                  <a:schemeClr val="tx1"/>
                </a:solidFill>
                <a:latin typeface="+mj-lt"/>
                <a:ea typeface="+mj-ea"/>
                <a:cs typeface="+mj-cs"/>
              </a:rPr>
              <a:t>Q&amp;A</a:t>
            </a:r>
          </a:p>
        </p:txBody>
      </p:sp>
      <p:pic>
        <p:nvPicPr>
          <p:cNvPr id="5" name="Content Placeholder 4" descr="Back of people's heads and raised hands at corporate presentation with speaker and whiteboard out of focus in background">
            <a:extLst>
              <a:ext uri="{FF2B5EF4-FFF2-40B4-BE49-F238E27FC236}">
                <a16:creationId xmlns:a16="http://schemas.microsoft.com/office/drawing/2014/main" id="{B506E08A-0512-42B9-8EA1-715E6AC72D4B}"/>
              </a:ext>
            </a:extLst>
          </p:cNvPr>
          <p:cNvPicPr>
            <a:picLocks noGrp="1" noChangeAspect="1"/>
          </p:cNvPicPr>
          <p:nvPr>
            <p:ph sz="half" idx="1"/>
          </p:nvPr>
        </p:nvPicPr>
        <p:blipFill rotWithShape="1">
          <a:blip r:embed="rId3"/>
          <a:srcRect l="10435" r="11445"/>
          <a:stretch/>
        </p:blipFill>
        <p:spPr>
          <a:xfrm>
            <a:off x="-1" y="10"/>
            <a:ext cx="8056345" cy="6857990"/>
          </a:xfrm>
          <a:prstGeom prst="rect">
            <a:avLst/>
          </a:prstGeom>
        </p:spPr>
      </p:pic>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1172935"/>
            <a:ext cx="265331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3105667"/>
            <a:ext cx="26533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332525"/>
      </p:ext>
    </p:extLst>
  </p:cSld>
  <p:clrMapOvr>
    <a:masterClrMapping/>
  </p:clrMapOvr>
</p:sld>
</file>

<file path=ppt/theme/theme1.xml><?xml version="1.0" encoding="utf-8"?>
<a:theme xmlns:a="http://schemas.openxmlformats.org/drawingml/2006/main" name="ChronicleVTI">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970</TotalTime>
  <Words>582</Words>
  <Application>Microsoft Office PowerPoint</Application>
  <PresentationFormat>Widescreen</PresentationFormat>
  <Paragraphs>62</Paragraphs>
  <Slides>8</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__fkGroteskNeue_598ab8</vt:lpstr>
      <vt:lpstr>Aptos</vt:lpstr>
      <vt:lpstr>Arial</vt:lpstr>
      <vt:lpstr>Calisto MT</vt:lpstr>
      <vt:lpstr>Univers Condensed</vt:lpstr>
      <vt:lpstr>ChronicleVTI</vt:lpstr>
      <vt:lpstr>GEN AI  SQL-ASSISTANT</vt:lpstr>
      <vt:lpstr>Team Introduction</vt:lpstr>
      <vt:lpstr>Problem Statement</vt:lpstr>
      <vt:lpstr>Idea and Solution</vt:lpstr>
      <vt:lpstr>Architecture/Tech Details</vt:lpstr>
      <vt:lpstr>Business Impact</vt:lpstr>
      <vt:lpstr>Demo</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Introduce the topic and grab the audience's attention with a short, catchy message</dc:title>
  <dc:creator>Dinesh Ilangovan</dc:creator>
  <cp:lastModifiedBy>Pendyala Srivatsava</cp:lastModifiedBy>
  <cp:revision>11</cp:revision>
  <dcterms:created xsi:type="dcterms:W3CDTF">2024-05-09T13:11:32Z</dcterms:created>
  <dcterms:modified xsi:type="dcterms:W3CDTF">2024-12-30T06:49:44Z</dcterms:modified>
</cp:coreProperties>
</file>